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70" r:id="rId4"/>
    <p:sldId id="258" r:id="rId5"/>
    <p:sldId id="259" r:id="rId6"/>
    <p:sldId id="260" r:id="rId7"/>
    <p:sldId id="261" r:id="rId8"/>
    <p:sldId id="262" r:id="rId9"/>
    <p:sldId id="271" r:id="rId10"/>
    <p:sldId id="263" r:id="rId11"/>
    <p:sldId id="264" r:id="rId12"/>
    <p:sldId id="265" r:id="rId13"/>
    <p:sldId id="266" r:id="rId14"/>
    <p:sldId id="267" r:id="rId15"/>
    <p:sldId id="268" r:id="rId16"/>
    <p:sldId id="269" r:id="rId17"/>
    <p:sldId id="272"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73" r:id="rId32"/>
    <p:sldId id="274" r:id="rId33"/>
    <p:sldId id="275" r:id="rId34"/>
    <p:sldId id="276"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11/30/2021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3847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5398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11/30/2021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8619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82091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43174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0358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7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71521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4200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42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11/30/2021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448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11/30/2021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0337879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8" y="736600"/>
            <a:ext cx="7534652" cy="5384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C9D27-3DAA-4661-8B68-B8377C76C1D6}"/>
              </a:ext>
            </a:extLst>
          </p:cNvPr>
          <p:cNvSpPr>
            <a:spLocks noGrp="1"/>
          </p:cNvSpPr>
          <p:nvPr>
            <p:ph type="ctrTitle"/>
          </p:nvPr>
        </p:nvSpPr>
        <p:spPr>
          <a:xfrm>
            <a:off x="5300814" y="1482634"/>
            <a:ext cx="5928018" cy="3046798"/>
          </a:xfrm>
        </p:spPr>
        <p:txBody>
          <a:bodyPr>
            <a:normAutofit/>
          </a:bodyPr>
          <a:lstStyle/>
          <a:p>
            <a:pPr algn="l"/>
            <a:r>
              <a:rPr lang="en-CA" sz="6200">
                <a:solidFill>
                  <a:schemeClr val="bg1"/>
                </a:solidFill>
              </a:rPr>
              <a:t>Reinforcement Learning</a:t>
            </a:r>
          </a:p>
        </p:txBody>
      </p:sp>
      <p:sp>
        <p:nvSpPr>
          <p:cNvPr id="3" name="Subtitle 2">
            <a:extLst>
              <a:ext uri="{FF2B5EF4-FFF2-40B4-BE49-F238E27FC236}">
                <a16:creationId xmlns:a16="http://schemas.microsoft.com/office/drawing/2014/main" id="{84919BA4-0BB1-4375-B32E-790D9BE44DE3}"/>
              </a:ext>
            </a:extLst>
          </p:cNvPr>
          <p:cNvSpPr>
            <a:spLocks noGrp="1"/>
          </p:cNvSpPr>
          <p:nvPr>
            <p:ph type="subTitle" idx="1"/>
          </p:nvPr>
        </p:nvSpPr>
        <p:spPr>
          <a:xfrm>
            <a:off x="5300814" y="4686300"/>
            <a:ext cx="5928018" cy="1057276"/>
          </a:xfrm>
        </p:spPr>
        <p:txBody>
          <a:bodyPr>
            <a:normAutofit/>
          </a:bodyPr>
          <a:lstStyle/>
          <a:p>
            <a:pPr algn="l"/>
            <a:endParaRPr lang="en-CA"/>
          </a:p>
        </p:txBody>
      </p:sp>
      <p:pic>
        <p:nvPicPr>
          <p:cNvPr id="4" name="Picture 3" descr="Abstract background of data">
            <a:extLst>
              <a:ext uri="{FF2B5EF4-FFF2-40B4-BE49-F238E27FC236}">
                <a16:creationId xmlns:a16="http://schemas.microsoft.com/office/drawing/2014/main" id="{74B030D2-2EC3-4D1A-AEFC-F8FC327B93A5}"/>
              </a:ext>
            </a:extLst>
          </p:cNvPr>
          <p:cNvPicPr>
            <a:picLocks noChangeAspect="1"/>
          </p:cNvPicPr>
          <p:nvPr/>
        </p:nvPicPr>
        <p:blipFill rotWithShape="1">
          <a:blip r:embed="rId2"/>
          <a:srcRect l="21466" r="29883" b="-2"/>
          <a:stretch/>
        </p:blipFill>
        <p:spPr>
          <a:xfrm>
            <a:off x="20" y="736600"/>
            <a:ext cx="4657328" cy="5384798"/>
          </a:xfrm>
          <a:prstGeom prst="rect">
            <a:avLst/>
          </a:prstGeom>
        </p:spPr>
      </p:pic>
    </p:spTree>
    <p:extLst>
      <p:ext uri="{BB962C8B-B14F-4D97-AF65-F5344CB8AC3E}">
        <p14:creationId xmlns:p14="http://schemas.microsoft.com/office/powerpoint/2010/main" val="12420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DDB8-B6A1-479B-9237-084C38168965}"/>
              </a:ext>
            </a:extLst>
          </p:cNvPr>
          <p:cNvSpPr>
            <a:spLocks noGrp="1"/>
          </p:cNvSpPr>
          <p:nvPr>
            <p:ph type="title"/>
          </p:nvPr>
        </p:nvSpPr>
        <p:spPr/>
        <p:txBody>
          <a:bodyPr/>
          <a:lstStyle/>
          <a:p>
            <a:r>
              <a:rPr lang="en-CA" dirty="0"/>
              <a:t>Environment model</a:t>
            </a:r>
          </a:p>
        </p:txBody>
      </p:sp>
      <p:sp>
        <p:nvSpPr>
          <p:cNvPr id="3" name="Content Placeholder 2">
            <a:extLst>
              <a:ext uri="{FF2B5EF4-FFF2-40B4-BE49-F238E27FC236}">
                <a16:creationId xmlns:a16="http://schemas.microsoft.com/office/drawing/2014/main" id="{C9286105-E18E-4B30-A0FA-3C717FB39D00}"/>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658A4C98-44BE-4670-8014-C42A20EBD59E}"/>
              </a:ext>
            </a:extLst>
          </p:cNvPr>
          <p:cNvPicPr>
            <a:picLocks noChangeAspect="1"/>
          </p:cNvPicPr>
          <p:nvPr/>
        </p:nvPicPr>
        <p:blipFill>
          <a:blip r:embed="rId2"/>
          <a:stretch>
            <a:fillRect/>
          </a:stretch>
        </p:blipFill>
        <p:spPr>
          <a:xfrm>
            <a:off x="2679751" y="2716161"/>
            <a:ext cx="7629525" cy="2400300"/>
          </a:xfrm>
          <a:prstGeom prst="rect">
            <a:avLst/>
          </a:prstGeom>
        </p:spPr>
      </p:pic>
    </p:spTree>
    <p:extLst>
      <p:ext uri="{BB962C8B-B14F-4D97-AF65-F5344CB8AC3E}">
        <p14:creationId xmlns:p14="http://schemas.microsoft.com/office/powerpoint/2010/main" val="249933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BFAE-3F3C-47F0-8FB5-08DD7B8AD4F6}"/>
              </a:ext>
            </a:extLst>
          </p:cNvPr>
          <p:cNvSpPr>
            <a:spLocks noGrp="1"/>
          </p:cNvSpPr>
          <p:nvPr>
            <p:ph type="title"/>
          </p:nvPr>
        </p:nvSpPr>
        <p:spPr/>
        <p:txBody>
          <a:bodyPr/>
          <a:lstStyle/>
          <a:p>
            <a:r>
              <a:rPr lang="en-CA" dirty="0"/>
              <a:t>Model free</a:t>
            </a:r>
          </a:p>
        </p:txBody>
      </p:sp>
      <p:sp>
        <p:nvSpPr>
          <p:cNvPr id="3" name="Content Placeholder 2">
            <a:extLst>
              <a:ext uri="{FF2B5EF4-FFF2-40B4-BE49-F238E27FC236}">
                <a16:creationId xmlns:a16="http://schemas.microsoft.com/office/drawing/2014/main" id="{E3E7036F-267B-457A-99C6-FB13CC8DA11A}"/>
              </a:ext>
            </a:extLst>
          </p:cNvPr>
          <p:cNvSpPr>
            <a:spLocks noGrp="1"/>
          </p:cNvSpPr>
          <p:nvPr>
            <p:ph idx="1"/>
          </p:nvPr>
        </p:nvSpPr>
        <p:spPr/>
        <p:txBody>
          <a:bodyPr/>
          <a:lstStyle/>
          <a:p>
            <a:r>
              <a:rPr lang="en-CA" dirty="0"/>
              <a:t>Searching an apartment </a:t>
            </a:r>
          </a:p>
        </p:txBody>
      </p:sp>
      <p:pic>
        <p:nvPicPr>
          <p:cNvPr id="5" name="Picture 4">
            <a:extLst>
              <a:ext uri="{FF2B5EF4-FFF2-40B4-BE49-F238E27FC236}">
                <a16:creationId xmlns:a16="http://schemas.microsoft.com/office/drawing/2014/main" id="{AD78D6C2-FB54-4D83-980F-8435D4B84782}"/>
              </a:ext>
            </a:extLst>
          </p:cNvPr>
          <p:cNvPicPr>
            <a:picLocks noChangeAspect="1"/>
          </p:cNvPicPr>
          <p:nvPr/>
        </p:nvPicPr>
        <p:blipFill>
          <a:blip r:embed="rId2"/>
          <a:stretch>
            <a:fillRect/>
          </a:stretch>
        </p:blipFill>
        <p:spPr>
          <a:xfrm>
            <a:off x="5208331" y="2027110"/>
            <a:ext cx="6534150" cy="4714875"/>
          </a:xfrm>
          <a:prstGeom prst="rect">
            <a:avLst/>
          </a:prstGeom>
        </p:spPr>
      </p:pic>
    </p:spTree>
    <p:extLst>
      <p:ext uri="{BB962C8B-B14F-4D97-AF65-F5344CB8AC3E}">
        <p14:creationId xmlns:p14="http://schemas.microsoft.com/office/powerpoint/2010/main" val="44476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BAE28-6DC6-422F-B91E-0C42291433E8}"/>
              </a:ext>
            </a:extLst>
          </p:cNvPr>
          <p:cNvSpPr>
            <a:spLocks noGrp="1"/>
          </p:cNvSpPr>
          <p:nvPr>
            <p:ph type="title"/>
          </p:nvPr>
        </p:nvSpPr>
        <p:spPr/>
        <p:txBody>
          <a:bodyPr/>
          <a:lstStyle/>
          <a:p>
            <a:r>
              <a:rPr lang="en-CA" dirty="0"/>
              <a:t>MODEL BASED</a:t>
            </a:r>
          </a:p>
        </p:txBody>
      </p:sp>
      <p:pic>
        <p:nvPicPr>
          <p:cNvPr id="5" name="Content Placeholder 4">
            <a:extLst>
              <a:ext uri="{FF2B5EF4-FFF2-40B4-BE49-F238E27FC236}">
                <a16:creationId xmlns:a16="http://schemas.microsoft.com/office/drawing/2014/main" id="{D95D8DC0-9798-4322-8F70-13142E3F6199}"/>
              </a:ext>
            </a:extLst>
          </p:cNvPr>
          <p:cNvPicPr>
            <a:picLocks noGrp="1" noChangeAspect="1"/>
          </p:cNvPicPr>
          <p:nvPr>
            <p:ph idx="1"/>
          </p:nvPr>
        </p:nvPicPr>
        <p:blipFill>
          <a:blip r:embed="rId2"/>
          <a:stretch>
            <a:fillRect/>
          </a:stretch>
        </p:blipFill>
        <p:spPr>
          <a:xfrm>
            <a:off x="2265363" y="2951162"/>
            <a:ext cx="7658100" cy="2867025"/>
          </a:xfrm>
        </p:spPr>
      </p:pic>
    </p:spTree>
    <p:extLst>
      <p:ext uri="{BB962C8B-B14F-4D97-AF65-F5344CB8AC3E}">
        <p14:creationId xmlns:p14="http://schemas.microsoft.com/office/powerpoint/2010/main" val="320739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F9AB-ECF2-45AC-9410-C1350D512130}"/>
              </a:ext>
            </a:extLst>
          </p:cNvPr>
          <p:cNvSpPr>
            <a:spLocks noGrp="1"/>
          </p:cNvSpPr>
          <p:nvPr>
            <p:ph type="title"/>
          </p:nvPr>
        </p:nvSpPr>
        <p:spPr/>
        <p:txBody>
          <a:bodyPr/>
          <a:lstStyle/>
          <a:p>
            <a:r>
              <a:rPr lang="en-CA" dirty="0"/>
              <a:t>Types of tasks</a:t>
            </a:r>
          </a:p>
        </p:txBody>
      </p:sp>
      <p:pic>
        <p:nvPicPr>
          <p:cNvPr id="5" name="Content Placeholder 4">
            <a:extLst>
              <a:ext uri="{FF2B5EF4-FFF2-40B4-BE49-F238E27FC236}">
                <a16:creationId xmlns:a16="http://schemas.microsoft.com/office/drawing/2014/main" id="{6215B10A-94F0-43E3-912F-C6D0742C081D}"/>
              </a:ext>
            </a:extLst>
          </p:cNvPr>
          <p:cNvPicPr>
            <a:picLocks noGrp="1" noChangeAspect="1"/>
          </p:cNvPicPr>
          <p:nvPr>
            <p:ph idx="1"/>
          </p:nvPr>
        </p:nvPicPr>
        <p:blipFill>
          <a:blip r:embed="rId2"/>
          <a:stretch>
            <a:fillRect/>
          </a:stretch>
        </p:blipFill>
        <p:spPr>
          <a:xfrm>
            <a:off x="2302400" y="2587625"/>
            <a:ext cx="7584025" cy="3594100"/>
          </a:xfrm>
        </p:spPr>
      </p:pic>
    </p:spTree>
    <p:extLst>
      <p:ext uri="{BB962C8B-B14F-4D97-AF65-F5344CB8AC3E}">
        <p14:creationId xmlns:p14="http://schemas.microsoft.com/office/powerpoint/2010/main" val="107016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9D8B191C-D690-4CB3-8FE7-EE69D839E9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951" y="643467"/>
            <a:ext cx="10462097" cy="5571066"/>
          </a:xfrm>
          <a:prstGeom prst="rect">
            <a:avLst/>
          </a:prstGeom>
        </p:spPr>
      </p:pic>
    </p:spTree>
    <p:extLst>
      <p:ext uri="{BB962C8B-B14F-4D97-AF65-F5344CB8AC3E}">
        <p14:creationId xmlns:p14="http://schemas.microsoft.com/office/powerpoint/2010/main" val="398366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A7E4-A324-4987-81DA-93785CDC5BAD}"/>
              </a:ext>
            </a:extLst>
          </p:cNvPr>
          <p:cNvSpPr>
            <a:spLocks noGrp="1"/>
          </p:cNvSpPr>
          <p:nvPr>
            <p:ph type="title"/>
          </p:nvPr>
        </p:nvSpPr>
        <p:spPr/>
        <p:txBody>
          <a:bodyPr/>
          <a:lstStyle/>
          <a:p>
            <a:r>
              <a:rPr lang="en-CA" dirty="0"/>
              <a:t>EPISODIC EXAMPLE</a:t>
            </a:r>
          </a:p>
        </p:txBody>
      </p:sp>
      <p:sp>
        <p:nvSpPr>
          <p:cNvPr id="3" name="Content Placeholder 2">
            <a:extLst>
              <a:ext uri="{FF2B5EF4-FFF2-40B4-BE49-F238E27FC236}">
                <a16:creationId xmlns:a16="http://schemas.microsoft.com/office/drawing/2014/main" id="{F614F657-1B28-4C93-BD58-F18154AA47F7}"/>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4C20F135-AAEA-44B2-8E77-312AC43F0ECD}"/>
              </a:ext>
            </a:extLst>
          </p:cNvPr>
          <p:cNvPicPr>
            <a:picLocks noChangeAspect="1"/>
          </p:cNvPicPr>
          <p:nvPr/>
        </p:nvPicPr>
        <p:blipFill>
          <a:blip r:embed="rId2"/>
          <a:stretch>
            <a:fillRect/>
          </a:stretch>
        </p:blipFill>
        <p:spPr>
          <a:xfrm>
            <a:off x="1503426" y="2474349"/>
            <a:ext cx="9182100" cy="3600450"/>
          </a:xfrm>
          <a:prstGeom prst="rect">
            <a:avLst/>
          </a:prstGeom>
        </p:spPr>
      </p:pic>
    </p:spTree>
    <p:extLst>
      <p:ext uri="{BB962C8B-B14F-4D97-AF65-F5344CB8AC3E}">
        <p14:creationId xmlns:p14="http://schemas.microsoft.com/office/powerpoint/2010/main" val="263322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129F-F25C-4AE3-AAF6-787916F1E9D0}"/>
              </a:ext>
            </a:extLst>
          </p:cNvPr>
          <p:cNvSpPr>
            <a:spLocks noGrp="1"/>
          </p:cNvSpPr>
          <p:nvPr>
            <p:ph type="title"/>
          </p:nvPr>
        </p:nvSpPr>
        <p:spPr/>
        <p:txBody>
          <a:bodyPr/>
          <a:lstStyle/>
          <a:p>
            <a:r>
              <a:rPr lang="en-CA" dirty="0" err="1"/>
              <a:t>Rl</a:t>
            </a:r>
            <a:r>
              <a:rPr lang="en-CA" dirty="0"/>
              <a:t> </a:t>
            </a:r>
            <a:r>
              <a:rPr lang="en-CA" dirty="0" err="1"/>
              <a:t>sOLUTION</a:t>
            </a:r>
            <a:endParaRPr lang="en-CA" dirty="0"/>
          </a:p>
        </p:txBody>
      </p:sp>
      <p:sp>
        <p:nvSpPr>
          <p:cNvPr id="3" name="Content Placeholder 2">
            <a:extLst>
              <a:ext uri="{FF2B5EF4-FFF2-40B4-BE49-F238E27FC236}">
                <a16:creationId xmlns:a16="http://schemas.microsoft.com/office/drawing/2014/main" id="{0F5DA471-FF3B-4501-91FD-F1B1065EA212}"/>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F064F678-8019-40C8-94E6-035785E49A71}"/>
              </a:ext>
            </a:extLst>
          </p:cNvPr>
          <p:cNvPicPr>
            <a:picLocks noChangeAspect="1"/>
          </p:cNvPicPr>
          <p:nvPr/>
        </p:nvPicPr>
        <p:blipFill>
          <a:blip r:embed="rId2"/>
          <a:stretch>
            <a:fillRect/>
          </a:stretch>
        </p:blipFill>
        <p:spPr>
          <a:xfrm>
            <a:off x="1584388" y="2160460"/>
            <a:ext cx="9020175" cy="4448175"/>
          </a:xfrm>
          <a:prstGeom prst="rect">
            <a:avLst/>
          </a:prstGeom>
        </p:spPr>
      </p:pic>
    </p:spTree>
    <p:extLst>
      <p:ext uri="{BB962C8B-B14F-4D97-AF65-F5344CB8AC3E}">
        <p14:creationId xmlns:p14="http://schemas.microsoft.com/office/powerpoint/2010/main" val="366164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2573-4875-44F3-9193-51D2BB614CD1}"/>
              </a:ext>
            </a:extLst>
          </p:cNvPr>
          <p:cNvSpPr>
            <a:spLocks noGrp="1"/>
          </p:cNvSpPr>
          <p:nvPr>
            <p:ph type="title"/>
          </p:nvPr>
        </p:nvSpPr>
        <p:spPr>
          <a:xfrm>
            <a:off x="960120" y="298764"/>
            <a:ext cx="10268712" cy="1700784"/>
          </a:xfrm>
        </p:spPr>
        <p:txBody>
          <a:bodyPr>
            <a:noAutofit/>
          </a:bodyPr>
          <a:lstStyle/>
          <a:p>
            <a:r>
              <a:rPr lang="en-US" sz="4400" b="0" i="0" dirty="0">
                <a:solidFill>
                  <a:schemeClr val="bg1">
                    <a:lumMod val="95000"/>
                  </a:schemeClr>
                </a:solidFill>
                <a:effectLst/>
                <a:latin typeface="erdana"/>
              </a:rPr>
              <a:t>Approaches to implement Reinforcement Learning</a:t>
            </a:r>
            <a:br>
              <a:rPr lang="en-US" sz="4400" b="0" i="0" dirty="0">
                <a:solidFill>
                  <a:schemeClr val="bg1">
                    <a:lumMod val="95000"/>
                  </a:schemeClr>
                </a:solidFill>
                <a:effectLst/>
                <a:latin typeface="erdana"/>
              </a:rPr>
            </a:br>
            <a:endParaRPr lang="en-CA" sz="4400" dirty="0">
              <a:solidFill>
                <a:schemeClr val="bg1">
                  <a:lumMod val="95000"/>
                </a:schemeClr>
              </a:solidFill>
            </a:endParaRPr>
          </a:p>
        </p:txBody>
      </p:sp>
      <p:sp>
        <p:nvSpPr>
          <p:cNvPr id="3" name="Content Placeholder 2">
            <a:extLst>
              <a:ext uri="{FF2B5EF4-FFF2-40B4-BE49-F238E27FC236}">
                <a16:creationId xmlns:a16="http://schemas.microsoft.com/office/drawing/2014/main" id="{CD86921D-BCFB-4CAF-81E8-9A18AE050DFD}"/>
              </a:ext>
            </a:extLst>
          </p:cNvPr>
          <p:cNvSpPr>
            <a:spLocks noGrp="1"/>
          </p:cNvSpPr>
          <p:nvPr>
            <p:ph idx="1"/>
          </p:nvPr>
        </p:nvSpPr>
        <p:spPr/>
        <p:txBody>
          <a:bodyPr>
            <a:normAutofit lnSpcReduction="10000"/>
          </a:bodyPr>
          <a:lstStyle/>
          <a:p>
            <a:pPr marL="457200" indent="-457200" algn="just">
              <a:buFont typeface="Arial" panose="020B0604020202020204" pitchFamily="34" charset="0"/>
              <a:buChar char="•"/>
            </a:pPr>
            <a:r>
              <a:rPr lang="en-CA" dirty="0"/>
              <a:t>VALUE BASED: </a:t>
            </a:r>
            <a:r>
              <a:rPr lang="en-US" b="0" i="0" dirty="0">
                <a:solidFill>
                  <a:srgbClr val="292929"/>
                </a:solidFill>
                <a:effectLst/>
                <a:latin typeface="charter"/>
              </a:rPr>
              <a:t>Value-based RL attempts to maximize an arbitrary value function, </a:t>
            </a:r>
            <a:r>
              <a:rPr lang="en-US" b="0" i="1" dirty="0">
                <a:solidFill>
                  <a:srgbClr val="292929"/>
                </a:solidFill>
                <a:effectLst/>
                <a:latin typeface="charter"/>
              </a:rPr>
              <a:t>V(s)</a:t>
            </a:r>
            <a:r>
              <a:rPr lang="en-US" b="0" i="0" dirty="0">
                <a:solidFill>
                  <a:srgbClr val="292929"/>
                </a:solidFill>
                <a:effectLst/>
                <a:latin typeface="charter"/>
              </a:rPr>
              <a:t>. </a:t>
            </a:r>
            <a:endParaRPr lang="en-CA" dirty="0"/>
          </a:p>
          <a:p>
            <a:pPr marL="457200" indent="-457200" algn="just">
              <a:buFont typeface="Arial" panose="020B0604020202020204" pitchFamily="34" charset="0"/>
              <a:buChar char="•"/>
            </a:pPr>
            <a:r>
              <a:rPr lang="en-CA" dirty="0"/>
              <a:t>MODEL BASED:</a:t>
            </a:r>
            <a:r>
              <a:rPr lang="en-US" dirty="0"/>
              <a:t>Model-based RL is based on creating a virtual model for a certain environment and the agent learns to perform within the constraints of the environment.</a:t>
            </a:r>
            <a:endParaRPr lang="en-CA" dirty="0"/>
          </a:p>
          <a:p>
            <a:pPr marL="457200" indent="-457200" algn="just">
              <a:buFont typeface="Arial" panose="020B0604020202020204" pitchFamily="34" charset="0"/>
              <a:buChar char="•"/>
            </a:pPr>
            <a:r>
              <a:rPr lang="en-CA" dirty="0"/>
              <a:t>POLICY BASED (Deterministic and Stochastic):</a:t>
            </a:r>
            <a:r>
              <a:rPr lang="en-US" b="0" i="0" dirty="0">
                <a:solidFill>
                  <a:srgbClr val="292929"/>
                </a:solidFill>
                <a:effectLst/>
                <a:latin typeface="charter"/>
              </a:rPr>
              <a:t> Policy-based RL involves coming up with a policy or deterministic/stochastic strategy to maximize the cumulative reward. </a:t>
            </a:r>
            <a:endParaRPr lang="en-CA" dirty="0"/>
          </a:p>
        </p:txBody>
      </p:sp>
    </p:spTree>
    <p:extLst>
      <p:ext uri="{BB962C8B-B14F-4D97-AF65-F5344CB8AC3E}">
        <p14:creationId xmlns:p14="http://schemas.microsoft.com/office/powerpoint/2010/main" val="24018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451E-FCD5-4F66-A945-12AEB4F88276}"/>
              </a:ext>
            </a:extLst>
          </p:cNvPr>
          <p:cNvSpPr>
            <a:spLocks noGrp="1"/>
          </p:cNvSpPr>
          <p:nvPr>
            <p:ph type="title"/>
          </p:nvPr>
        </p:nvSpPr>
        <p:spPr/>
        <p:txBody>
          <a:bodyPr/>
          <a:lstStyle/>
          <a:p>
            <a:r>
              <a:rPr lang="en-CA" dirty="0"/>
              <a:t>RL ALGORITHMS</a:t>
            </a:r>
          </a:p>
        </p:txBody>
      </p:sp>
      <p:sp>
        <p:nvSpPr>
          <p:cNvPr id="3" name="Content Placeholder 2">
            <a:extLst>
              <a:ext uri="{FF2B5EF4-FFF2-40B4-BE49-F238E27FC236}">
                <a16:creationId xmlns:a16="http://schemas.microsoft.com/office/drawing/2014/main" id="{E2E4796C-B0A2-4197-967B-2DABB3231320}"/>
              </a:ext>
            </a:extLst>
          </p:cNvPr>
          <p:cNvSpPr>
            <a:spLocks noGrp="1"/>
          </p:cNvSpPr>
          <p:nvPr>
            <p:ph idx="1"/>
          </p:nvPr>
        </p:nvSpPr>
        <p:spPr/>
        <p:txBody>
          <a:bodyPr/>
          <a:lstStyle/>
          <a:p>
            <a:r>
              <a:rPr lang="en-CA" dirty="0"/>
              <a:t>Monte Carlo method</a:t>
            </a:r>
          </a:p>
          <a:p>
            <a:r>
              <a:rPr lang="en-CA" dirty="0"/>
              <a:t>Temporal Difference method</a:t>
            </a:r>
          </a:p>
        </p:txBody>
      </p:sp>
    </p:spTree>
    <p:extLst>
      <p:ext uri="{BB962C8B-B14F-4D97-AF65-F5344CB8AC3E}">
        <p14:creationId xmlns:p14="http://schemas.microsoft.com/office/powerpoint/2010/main" val="34573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D8C9-BCCA-4C31-9AA1-9577BA35DF48}"/>
              </a:ext>
            </a:extLst>
          </p:cNvPr>
          <p:cNvSpPr>
            <a:spLocks noGrp="1"/>
          </p:cNvSpPr>
          <p:nvPr>
            <p:ph type="title"/>
          </p:nvPr>
        </p:nvSpPr>
        <p:spPr/>
        <p:txBody>
          <a:bodyPr/>
          <a:lstStyle/>
          <a:p>
            <a:r>
              <a:rPr lang="en-CA" dirty="0"/>
              <a:t>Monte </a:t>
            </a:r>
            <a:r>
              <a:rPr lang="en-CA" dirty="0" err="1"/>
              <a:t>carlo</a:t>
            </a:r>
            <a:r>
              <a:rPr lang="en-CA" dirty="0"/>
              <a:t> method</a:t>
            </a:r>
          </a:p>
        </p:txBody>
      </p:sp>
      <p:sp>
        <p:nvSpPr>
          <p:cNvPr id="3" name="Content Placeholder 2">
            <a:extLst>
              <a:ext uri="{FF2B5EF4-FFF2-40B4-BE49-F238E27FC236}">
                <a16:creationId xmlns:a16="http://schemas.microsoft.com/office/drawing/2014/main" id="{A3B70A6B-0002-4CD8-BBED-9E9397CA2B81}"/>
              </a:ext>
            </a:extLst>
          </p:cNvPr>
          <p:cNvSpPr>
            <a:spLocks noGrp="1"/>
          </p:cNvSpPr>
          <p:nvPr>
            <p:ph idx="1"/>
          </p:nvPr>
        </p:nvSpPr>
        <p:spPr/>
        <p:txBody>
          <a:bodyPr>
            <a:normAutofit lnSpcReduction="10000"/>
          </a:bodyPr>
          <a:lstStyle/>
          <a:p>
            <a:pPr marL="457200" indent="-457200">
              <a:buFontTx/>
              <a:buChar char="-"/>
            </a:pPr>
            <a:r>
              <a:rPr lang="en-US" b="0" i="0" dirty="0">
                <a:effectLst/>
                <a:latin typeface="-apple-system"/>
              </a:rPr>
              <a:t>The Monte Carlo method is used mostly in episodic tasks, tasks that have a definite end. </a:t>
            </a:r>
          </a:p>
          <a:p>
            <a:pPr marL="457200" indent="-457200">
              <a:buFontTx/>
              <a:buChar char="-"/>
            </a:pPr>
            <a:r>
              <a:rPr lang="en-US" b="0" i="0" dirty="0">
                <a:effectLst/>
                <a:latin typeface="-apple-system"/>
              </a:rPr>
              <a:t>This method is one way an agents can get the best policy, path or trajectory, so as to get the best cumulative reward. Recall the room full of fruits, but now we'll simplify to have just one fruit, an orange. </a:t>
            </a:r>
          </a:p>
          <a:p>
            <a:pPr marL="457200" indent="-457200">
              <a:buFontTx/>
              <a:buChar char="-"/>
            </a:pPr>
            <a:r>
              <a:rPr lang="en-US" b="0" i="0" dirty="0">
                <a:effectLst/>
                <a:latin typeface="-apple-system"/>
              </a:rPr>
              <a:t>There is an equal chance of selecting any of the states, and my actions are also chosen at random. This means I am initially going to follow </a:t>
            </a:r>
            <a:r>
              <a:rPr lang="en-US" b="0" i="0" u="sng" dirty="0">
                <a:solidFill>
                  <a:srgbClr val="000000"/>
                </a:solidFill>
                <a:effectLst/>
                <a:latin typeface="-apple-system"/>
              </a:rPr>
              <a:t>an equiprobable random policy.</a:t>
            </a:r>
            <a:endParaRPr lang="en-CA" dirty="0"/>
          </a:p>
        </p:txBody>
      </p:sp>
    </p:spTree>
    <p:extLst>
      <p:ext uri="{BB962C8B-B14F-4D97-AF65-F5344CB8AC3E}">
        <p14:creationId xmlns:p14="http://schemas.microsoft.com/office/powerpoint/2010/main" val="83383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C50D-FF66-46C3-B984-17B530EBAB88}"/>
              </a:ext>
            </a:extLst>
          </p:cNvPr>
          <p:cNvSpPr>
            <a:spLocks noGrp="1"/>
          </p:cNvSpPr>
          <p:nvPr>
            <p:ph type="title"/>
          </p:nvPr>
        </p:nvSpPr>
        <p:spPr/>
        <p:txBody>
          <a:bodyPr/>
          <a:lstStyle/>
          <a:p>
            <a:r>
              <a:rPr lang="en-CA" dirty="0"/>
              <a:t>Reinforcement learning</a:t>
            </a:r>
          </a:p>
        </p:txBody>
      </p:sp>
      <p:pic>
        <p:nvPicPr>
          <p:cNvPr id="5" name="Content Placeholder 4">
            <a:extLst>
              <a:ext uri="{FF2B5EF4-FFF2-40B4-BE49-F238E27FC236}">
                <a16:creationId xmlns:a16="http://schemas.microsoft.com/office/drawing/2014/main" id="{FD04E1A3-5BB6-40D0-B7C9-475633634E73}"/>
              </a:ext>
            </a:extLst>
          </p:cNvPr>
          <p:cNvPicPr>
            <a:picLocks noGrp="1" noChangeAspect="1"/>
          </p:cNvPicPr>
          <p:nvPr>
            <p:ph idx="1"/>
          </p:nvPr>
        </p:nvPicPr>
        <p:blipFill>
          <a:blip r:embed="rId2"/>
          <a:stretch>
            <a:fillRect/>
          </a:stretch>
        </p:blipFill>
        <p:spPr>
          <a:xfrm>
            <a:off x="3175000" y="3279775"/>
            <a:ext cx="5838825" cy="2209800"/>
          </a:xfrm>
        </p:spPr>
      </p:pic>
    </p:spTree>
    <p:extLst>
      <p:ext uri="{BB962C8B-B14F-4D97-AF65-F5344CB8AC3E}">
        <p14:creationId xmlns:p14="http://schemas.microsoft.com/office/powerpoint/2010/main" val="219125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2623-467B-4AD6-99FF-701B51C46367}"/>
              </a:ext>
            </a:extLst>
          </p:cNvPr>
          <p:cNvSpPr>
            <a:spLocks noGrp="1"/>
          </p:cNvSpPr>
          <p:nvPr>
            <p:ph type="title"/>
          </p:nvPr>
        </p:nvSpPr>
        <p:spPr/>
        <p:txBody>
          <a:bodyPr/>
          <a:lstStyle/>
          <a:p>
            <a:r>
              <a:rPr lang="en-CA" dirty="0"/>
              <a:t>EXAMPLE</a:t>
            </a:r>
          </a:p>
        </p:txBody>
      </p:sp>
      <p:sp>
        <p:nvSpPr>
          <p:cNvPr id="3" name="Content Placeholder 2">
            <a:extLst>
              <a:ext uri="{FF2B5EF4-FFF2-40B4-BE49-F238E27FC236}">
                <a16:creationId xmlns:a16="http://schemas.microsoft.com/office/drawing/2014/main" id="{2DA43F1B-2512-4A10-AEDE-999718B4709A}"/>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E215362B-E57B-4D37-8C7D-F8CAFEE53B17}"/>
              </a:ext>
            </a:extLst>
          </p:cNvPr>
          <p:cNvPicPr>
            <a:picLocks noChangeAspect="1"/>
          </p:cNvPicPr>
          <p:nvPr/>
        </p:nvPicPr>
        <p:blipFill>
          <a:blip r:embed="rId2"/>
          <a:stretch>
            <a:fillRect/>
          </a:stretch>
        </p:blipFill>
        <p:spPr>
          <a:xfrm>
            <a:off x="1445495" y="2018598"/>
            <a:ext cx="8848725" cy="4371975"/>
          </a:xfrm>
          <a:prstGeom prst="rect">
            <a:avLst/>
          </a:prstGeom>
        </p:spPr>
      </p:pic>
    </p:spTree>
    <p:extLst>
      <p:ext uri="{BB962C8B-B14F-4D97-AF65-F5344CB8AC3E}">
        <p14:creationId xmlns:p14="http://schemas.microsoft.com/office/powerpoint/2010/main" val="194600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6AA6-2D02-4997-AAED-AA69E0B7FB15}"/>
              </a:ext>
            </a:extLst>
          </p:cNvPr>
          <p:cNvSpPr>
            <a:spLocks noGrp="1"/>
          </p:cNvSpPr>
          <p:nvPr>
            <p:ph type="title"/>
          </p:nvPr>
        </p:nvSpPr>
        <p:spPr/>
        <p:txBody>
          <a:bodyPr/>
          <a:lstStyle/>
          <a:p>
            <a:r>
              <a:rPr lang="en-CA" dirty="0"/>
              <a:t>Q-Table</a:t>
            </a:r>
          </a:p>
        </p:txBody>
      </p:sp>
      <p:pic>
        <p:nvPicPr>
          <p:cNvPr id="5" name="Picture 4">
            <a:extLst>
              <a:ext uri="{FF2B5EF4-FFF2-40B4-BE49-F238E27FC236}">
                <a16:creationId xmlns:a16="http://schemas.microsoft.com/office/drawing/2014/main" id="{9763442D-ECEB-4EF0-967B-DAB8B9C91349}"/>
              </a:ext>
            </a:extLst>
          </p:cNvPr>
          <p:cNvPicPr>
            <a:picLocks noChangeAspect="1"/>
          </p:cNvPicPr>
          <p:nvPr/>
        </p:nvPicPr>
        <p:blipFill rotWithShape="1">
          <a:blip r:embed="rId2"/>
          <a:srcRect r="937" b="4969"/>
          <a:stretch/>
        </p:blipFill>
        <p:spPr>
          <a:xfrm>
            <a:off x="1400175" y="2647950"/>
            <a:ext cx="9454638" cy="3892236"/>
          </a:xfrm>
          <a:prstGeom prst="rect">
            <a:avLst/>
          </a:prstGeom>
        </p:spPr>
      </p:pic>
    </p:spTree>
    <p:extLst>
      <p:ext uri="{BB962C8B-B14F-4D97-AF65-F5344CB8AC3E}">
        <p14:creationId xmlns:p14="http://schemas.microsoft.com/office/powerpoint/2010/main" val="287621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5B16-8F8F-4C61-941D-DD9A39E1FA4F}"/>
              </a:ext>
            </a:extLst>
          </p:cNvPr>
          <p:cNvSpPr>
            <a:spLocks noGrp="1"/>
          </p:cNvSpPr>
          <p:nvPr>
            <p:ph type="title"/>
          </p:nvPr>
        </p:nvSpPr>
        <p:spPr/>
        <p:txBody>
          <a:bodyPr>
            <a:normAutofit fontScale="90000"/>
          </a:bodyPr>
          <a:lstStyle/>
          <a:p>
            <a:r>
              <a:rPr lang="en-CA" dirty="0"/>
              <a:t>TEMPORAL DIFFERNCE METHOD</a:t>
            </a:r>
          </a:p>
        </p:txBody>
      </p:sp>
      <p:sp>
        <p:nvSpPr>
          <p:cNvPr id="3" name="Content Placeholder 2">
            <a:extLst>
              <a:ext uri="{FF2B5EF4-FFF2-40B4-BE49-F238E27FC236}">
                <a16:creationId xmlns:a16="http://schemas.microsoft.com/office/drawing/2014/main" id="{D1C89A1D-6ECC-4BBE-AFA4-C79618A54DEA}"/>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F229409F-0FF3-430C-B5B5-67BE2A657A2B}"/>
              </a:ext>
            </a:extLst>
          </p:cNvPr>
          <p:cNvPicPr>
            <a:picLocks noChangeAspect="1"/>
          </p:cNvPicPr>
          <p:nvPr/>
        </p:nvPicPr>
        <p:blipFill>
          <a:blip r:embed="rId2"/>
          <a:stretch>
            <a:fillRect/>
          </a:stretch>
        </p:blipFill>
        <p:spPr>
          <a:xfrm>
            <a:off x="1977820" y="2587752"/>
            <a:ext cx="8020050" cy="2981325"/>
          </a:xfrm>
          <a:prstGeom prst="rect">
            <a:avLst/>
          </a:prstGeom>
        </p:spPr>
      </p:pic>
    </p:spTree>
    <p:extLst>
      <p:ext uri="{BB962C8B-B14F-4D97-AF65-F5344CB8AC3E}">
        <p14:creationId xmlns:p14="http://schemas.microsoft.com/office/powerpoint/2010/main" val="57573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F050-F433-4F9F-9A2A-A649ED3874AB}"/>
              </a:ext>
            </a:extLst>
          </p:cNvPr>
          <p:cNvSpPr>
            <a:spLocks noGrp="1"/>
          </p:cNvSpPr>
          <p:nvPr>
            <p:ph type="title"/>
          </p:nvPr>
        </p:nvSpPr>
        <p:spPr/>
        <p:txBody>
          <a:bodyPr/>
          <a:lstStyle/>
          <a:p>
            <a:r>
              <a:rPr lang="en-CA" dirty="0"/>
              <a:t>Monte </a:t>
            </a:r>
            <a:r>
              <a:rPr lang="en-CA" dirty="0" err="1"/>
              <a:t>carlo</a:t>
            </a:r>
            <a:r>
              <a:rPr lang="en-CA" dirty="0"/>
              <a:t> (in detail)</a:t>
            </a:r>
          </a:p>
        </p:txBody>
      </p:sp>
      <p:sp>
        <p:nvSpPr>
          <p:cNvPr id="3" name="Content Placeholder 2">
            <a:extLst>
              <a:ext uri="{FF2B5EF4-FFF2-40B4-BE49-F238E27FC236}">
                <a16:creationId xmlns:a16="http://schemas.microsoft.com/office/drawing/2014/main" id="{0D13BF8D-EB13-4E89-BF04-6F6A2A038FF6}"/>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E1841C47-2BC6-42C0-A333-6725C1AB7F0C}"/>
              </a:ext>
            </a:extLst>
          </p:cNvPr>
          <p:cNvPicPr>
            <a:picLocks noChangeAspect="1"/>
          </p:cNvPicPr>
          <p:nvPr/>
        </p:nvPicPr>
        <p:blipFill>
          <a:blip r:embed="rId2"/>
          <a:stretch>
            <a:fillRect/>
          </a:stretch>
        </p:blipFill>
        <p:spPr>
          <a:xfrm>
            <a:off x="1203069" y="2587752"/>
            <a:ext cx="9058275" cy="3867150"/>
          </a:xfrm>
          <a:prstGeom prst="rect">
            <a:avLst/>
          </a:prstGeom>
        </p:spPr>
      </p:pic>
    </p:spTree>
    <p:extLst>
      <p:ext uri="{BB962C8B-B14F-4D97-AF65-F5344CB8AC3E}">
        <p14:creationId xmlns:p14="http://schemas.microsoft.com/office/powerpoint/2010/main" val="381679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B25C-7495-4B40-92EC-BB26E6D35FF7}"/>
              </a:ext>
            </a:extLst>
          </p:cNvPr>
          <p:cNvSpPr>
            <a:spLocks noGrp="1"/>
          </p:cNvSpPr>
          <p:nvPr>
            <p:ph type="title"/>
          </p:nvPr>
        </p:nvSpPr>
        <p:spPr/>
        <p:txBody>
          <a:bodyPr>
            <a:normAutofit fontScale="90000"/>
          </a:bodyPr>
          <a:lstStyle/>
          <a:p>
            <a:r>
              <a:rPr lang="en-CA" dirty="0"/>
              <a:t>Exploration and exploitation</a:t>
            </a:r>
          </a:p>
        </p:txBody>
      </p:sp>
      <p:sp>
        <p:nvSpPr>
          <p:cNvPr id="3" name="Content Placeholder 2">
            <a:extLst>
              <a:ext uri="{FF2B5EF4-FFF2-40B4-BE49-F238E27FC236}">
                <a16:creationId xmlns:a16="http://schemas.microsoft.com/office/drawing/2014/main" id="{9C100CAE-B400-4FFC-9AEA-EB09CCFDEA18}"/>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6C44FC31-EF01-45E5-ABFB-C4411D9A796E}"/>
              </a:ext>
            </a:extLst>
          </p:cNvPr>
          <p:cNvPicPr>
            <a:picLocks noChangeAspect="1"/>
          </p:cNvPicPr>
          <p:nvPr/>
        </p:nvPicPr>
        <p:blipFill>
          <a:blip r:embed="rId2"/>
          <a:stretch>
            <a:fillRect/>
          </a:stretch>
        </p:blipFill>
        <p:spPr>
          <a:xfrm>
            <a:off x="735729" y="2587752"/>
            <a:ext cx="6905625" cy="1276350"/>
          </a:xfrm>
          <a:prstGeom prst="rect">
            <a:avLst/>
          </a:prstGeom>
        </p:spPr>
      </p:pic>
      <p:pic>
        <p:nvPicPr>
          <p:cNvPr id="7" name="Picture 6">
            <a:extLst>
              <a:ext uri="{FF2B5EF4-FFF2-40B4-BE49-F238E27FC236}">
                <a16:creationId xmlns:a16="http://schemas.microsoft.com/office/drawing/2014/main" id="{BF1A706E-A566-4631-B8F0-4CB751AAA42C}"/>
              </a:ext>
            </a:extLst>
          </p:cNvPr>
          <p:cNvPicPr>
            <a:picLocks noChangeAspect="1"/>
          </p:cNvPicPr>
          <p:nvPr/>
        </p:nvPicPr>
        <p:blipFill>
          <a:blip r:embed="rId3"/>
          <a:stretch>
            <a:fillRect/>
          </a:stretch>
        </p:blipFill>
        <p:spPr>
          <a:xfrm>
            <a:off x="4188541" y="4352593"/>
            <a:ext cx="5943600" cy="1276350"/>
          </a:xfrm>
          <a:prstGeom prst="rect">
            <a:avLst/>
          </a:prstGeom>
        </p:spPr>
      </p:pic>
    </p:spTree>
    <p:extLst>
      <p:ext uri="{BB962C8B-B14F-4D97-AF65-F5344CB8AC3E}">
        <p14:creationId xmlns:p14="http://schemas.microsoft.com/office/powerpoint/2010/main" val="2896901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C253-9AA9-4D31-A05B-622B60A223E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534F21E0-61DD-4CC1-B3F5-2E12B5CCF817}"/>
              </a:ext>
            </a:extLst>
          </p:cNvPr>
          <p:cNvPicPr>
            <a:picLocks noChangeAspect="1"/>
          </p:cNvPicPr>
          <p:nvPr/>
        </p:nvPicPr>
        <p:blipFill>
          <a:blip r:embed="rId2"/>
          <a:stretch>
            <a:fillRect/>
          </a:stretch>
        </p:blipFill>
        <p:spPr>
          <a:xfrm>
            <a:off x="1374519" y="2879316"/>
            <a:ext cx="8715375" cy="2495550"/>
          </a:xfrm>
          <a:prstGeom prst="rect">
            <a:avLst/>
          </a:prstGeom>
        </p:spPr>
      </p:pic>
    </p:spTree>
    <p:extLst>
      <p:ext uri="{BB962C8B-B14F-4D97-AF65-F5344CB8AC3E}">
        <p14:creationId xmlns:p14="http://schemas.microsoft.com/office/powerpoint/2010/main" val="64524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AEDA-D5A7-4B53-9CA2-91F6DDB32CEE}"/>
              </a:ext>
            </a:extLst>
          </p:cNvPr>
          <p:cNvSpPr>
            <a:spLocks noGrp="1"/>
          </p:cNvSpPr>
          <p:nvPr>
            <p:ph type="title"/>
          </p:nvPr>
        </p:nvSpPr>
        <p:spPr/>
        <p:txBody>
          <a:bodyPr/>
          <a:lstStyle/>
          <a:p>
            <a:r>
              <a:rPr lang="en-CA" dirty="0"/>
              <a:t>Two ways</a:t>
            </a:r>
          </a:p>
        </p:txBody>
      </p:sp>
      <p:sp>
        <p:nvSpPr>
          <p:cNvPr id="3" name="Content Placeholder 2">
            <a:extLst>
              <a:ext uri="{FF2B5EF4-FFF2-40B4-BE49-F238E27FC236}">
                <a16:creationId xmlns:a16="http://schemas.microsoft.com/office/drawing/2014/main" id="{C6AB6E4C-C4BE-4C01-A9B6-A944B6F65A7C}"/>
              </a:ext>
            </a:extLst>
          </p:cNvPr>
          <p:cNvSpPr>
            <a:spLocks noGrp="1"/>
          </p:cNvSpPr>
          <p:nvPr>
            <p:ph idx="1"/>
          </p:nvPr>
        </p:nvSpPr>
        <p:spPr/>
        <p:txBody>
          <a:bodyPr/>
          <a:lstStyle/>
          <a:p>
            <a:r>
              <a:rPr lang="en-US" dirty="0"/>
              <a:t>Every visit MC: returns for every time s is visited in an episode </a:t>
            </a:r>
          </a:p>
          <a:p>
            <a:r>
              <a:rPr lang="en-US" dirty="0"/>
              <a:t>First-visit MC: average returns only for first time s is visited in an episode</a:t>
            </a:r>
            <a:endParaRPr lang="en-CA" dirty="0"/>
          </a:p>
        </p:txBody>
      </p:sp>
    </p:spTree>
    <p:extLst>
      <p:ext uri="{BB962C8B-B14F-4D97-AF65-F5344CB8AC3E}">
        <p14:creationId xmlns:p14="http://schemas.microsoft.com/office/powerpoint/2010/main" val="1369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830D-4FB3-4D91-9690-3C4DA5453275}"/>
              </a:ext>
            </a:extLst>
          </p:cNvPr>
          <p:cNvSpPr>
            <a:spLocks noGrp="1"/>
          </p:cNvSpPr>
          <p:nvPr>
            <p:ph type="title"/>
          </p:nvPr>
        </p:nvSpPr>
        <p:spPr/>
        <p:txBody>
          <a:bodyPr/>
          <a:lstStyle/>
          <a:p>
            <a:endParaRPr lang="en-CA"/>
          </a:p>
        </p:txBody>
      </p:sp>
      <p:pic>
        <p:nvPicPr>
          <p:cNvPr id="5" name="Content Placeholder 4" descr="Timeline&#10;&#10;Description automatically generated with medium confidence">
            <a:extLst>
              <a:ext uri="{FF2B5EF4-FFF2-40B4-BE49-F238E27FC236}">
                <a16:creationId xmlns:a16="http://schemas.microsoft.com/office/drawing/2014/main" id="{F6E42E27-DF26-4007-BB99-1D26640E0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438" y="2665002"/>
            <a:ext cx="10267950" cy="3439346"/>
          </a:xfrm>
        </p:spPr>
      </p:pic>
    </p:spTree>
    <p:extLst>
      <p:ext uri="{BB962C8B-B14F-4D97-AF65-F5344CB8AC3E}">
        <p14:creationId xmlns:p14="http://schemas.microsoft.com/office/powerpoint/2010/main" val="2277134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D46F-FE35-4419-87C1-C23F7FA1664D}"/>
              </a:ext>
            </a:extLst>
          </p:cNvPr>
          <p:cNvSpPr>
            <a:spLocks noGrp="1"/>
          </p:cNvSpPr>
          <p:nvPr>
            <p:ph type="title"/>
          </p:nvPr>
        </p:nvSpPr>
        <p:spPr/>
        <p:txBody>
          <a:bodyPr/>
          <a:lstStyle/>
          <a:p>
            <a:r>
              <a:rPr lang="en-CA" dirty="0"/>
              <a:t>Monte CARLO PROCESS</a:t>
            </a:r>
          </a:p>
        </p:txBody>
      </p:sp>
      <p:pic>
        <p:nvPicPr>
          <p:cNvPr id="5" name="Content Placeholder 4">
            <a:extLst>
              <a:ext uri="{FF2B5EF4-FFF2-40B4-BE49-F238E27FC236}">
                <a16:creationId xmlns:a16="http://schemas.microsoft.com/office/drawing/2014/main" id="{F9261018-10F6-4773-AD5E-3AE0AF296B5D}"/>
              </a:ext>
            </a:extLst>
          </p:cNvPr>
          <p:cNvPicPr>
            <a:picLocks noGrp="1" noChangeAspect="1"/>
          </p:cNvPicPr>
          <p:nvPr>
            <p:ph idx="1"/>
          </p:nvPr>
        </p:nvPicPr>
        <p:blipFill>
          <a:blip r:embed="rId2"/>
          <a:stretch>
            <a:fillRect/>
          </a:stretch>
        </p:blipFill>
        <p:spPr>
          <a:xfrm>
            <a:off x="2655888" y="3141662"/>
            <a:ext cx="6877050" cy="2486025"/>
          </a:xfrm>
        </p:spPr>
      </p:pic>
    </p:spTree>
    <p:extLst>
      <p:ext uri="{BB962C8B-B14F-4D97-AF65-F5344CB8AC3E}">
        <p14:creationId xmlns:p14="http://schemas.microsoft.com/office/powerpoint/2010/main" val="3677951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14AA-FEC9-4EB4-BBB2-73D6BFCE3D48}"/>
              </a:ext>
            </a:extLst>
          </p:cNvPr>
          <p:cNvSpPr>
            <a:spLocks noGrp="1"/>
          </p:cNvSpPr>
          <p:nvPr>
            <p:ph type="title"/>
          </p:nvPr>
        </p:nvSpPr>
        <p:spPr/>
        <p:txBody>
          <a:bodyPr/>
          <a:lstStyle/>
          <a:p>
            <a:r>
              <a:rPr lang="en-CA" dirty="0"/>
              <a:t>POLICIES</a:t>
            </a:r>
          </a:p>
        </p:txBody>
      </p:sp>
      <p:sp>
        <p:nvSpPr>
          <p:cNvPr id="3" name="Content Placeholder 2">
            <a:extLst>
              <a:ext uri="{FF2B5EF4-FFF2-40B4-BE49-F238E27FC236}">
                <a16:creationId xmlns:a16="http://schemas.microsoft.com/office/drawing/2014/main" id="{CDA8A2F5-EBA0-41A3-965E-0B4D1358249B}"/>
              </a:ext>
            </a:extLst>
          </p:cNvPr>
          <p:cNvSpPr>
            <a:spLocks noGrp="1"/>
          </p:cNvSpPr>
          <p:nvPr>
            <p:ph idx="1"/>
          </p:nvPr>
        </p:nvSpPr>
        <p:spPr/>
        <p:txBody>
          <a:bodyPr/>
          <a:lstStyle/>
          <a:p>
            <a:r>
              <a:rPr lang="en-CA" dirty="0"/>
              <a:t>Greedy Policies: Policies that only select the best option</a:t>
            </a:r>
          </a:p>
          <a:p>
            <a:r>
              <a:rPr lang="en-CA" dirty="0"/>
              <a:t>Epsilon Greedy Policies: Policies that select other options</a:t>
            </a:r>
          </a:p>
          <a:p>
            <a:r>
              <a:rPr lang="en-CA" dirty="0"/>
              <a:t>Incremental Mean: Used  to update the policy after every episode</a:t>
            </a:r>
          </a:p>
          <a:p>
            <a:endParaRPr lang="en-CA" dirty="0"/>
          </a:p>
        </p:txBody>
      </p:sp>
      <p:pic>
        <p:nvPicPr>
          <p:cNvPr id="5" name="Picture 4">
            <a:extLst>
              <a:ext uri="{FF2B5EF4-FFF2-40B4-BE49-F238E27FC236}">
                <a16:creationId xmlns:a16="http://schemas.microsoft.com/office/drawing/2014/main" id="{22E62E69-DC4F-498B-AE61-101057B76883}"/>
              </a:ext>
            </a:extLst>
          </p:cNvPr>
          <p:cNvPicPr>
            <a:picLocks noChangeAspect="1"/>
          </p:cNvPicPr>
          <p:nvPr/>
        </p:nvPicPr>
        <p:blipFill>
          <a:blip r:embed="rId2"/>
          <a:stretch>
            <a:fillRect/>
          </a:stretch>
        </p:blipFill>
        <p:spPr>
          <a:xfrm>
            <a:off x="2390468" y="4124325"/>
            <a:ext cx="6781800" cy="2733675"/>
          </a:xfrm>
          <a:prstGeom prst="rect">
            <a:avLst/>
          </a:prstGeom>
        </p:spPr>
      </p:pic>
    </p:spTree>
    <p:extLst>
      <p:ext uri="{BB962C8B-B14F-4D97-AF65-F5344CB8AC3E}">
        <p14:creationId xmlns:p14="http://schemas.microsoft.com/office/powerpoint/2010/main" val="416092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F3F9-EA28-4514-8EC0-23421480955D}"/>
              </a:ext>
            </a:extLst>
          </p:cNvPr>
          <p:cNvSpPr>
            <a:spLocks noGrp="1"/>
          </p:cNvSpPr>
          <p:nvPr>
            <p:ph type="title"/>
          </p:nvPr>
        </p:nvSpPr>
        <p:spPr/>
        <p:txBody>
          <a:bodyPr/>
          <a:lstStyle/>
          <a:p>
            <a:r>
              <a:rPr lang="en-CA" dirty="0"/>
              <a:t>RL</a:t>
            </a:r>
          </a:p>
        </p:txBody>
      </p:sp>
      <p:sp>
        <p:nvSpPr>
          <p:cNvPr id="3" name="Content Placeholder 2">
            <a:extLst>
              <a:ext uri="{FF2B5EF4-FFF2-40B4-BE49-F238E27FC236}">
                <a16:creationId xmlns:a16="http://schemas.microsoft.com/office/drawing/2014/main" id="{D0E68EFD-4071-4602-A03A-223058B731DA}"/>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 unlike </a:t>
            </a:r>
            <a:r>
              <a:rPr lang="en-US" b="0" i="0" u="none" strike="noStrike" dirty="0">
                <a:solidFill>
                  <a:srgbClr val="008000"/>
                </a:solidFill>
                <a:effectLst/>
                <a:latin typeface="inter-regular"/>
              </a:rPr>
              <a:t>supervised learning.</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Since there is no labeled data, so the agent is bound to learn by its experience only.</a:t>
            </a:r>
          </a:p>
          <a:p>
            <a:pPr algn="just">
              <a:buFont typeface="Arial" panose="020B0604020202020204" pitchFamily="34" charset="0"/>
              <a:buChar char="•"/>
            </a:pPr>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etc.</a:t>
            </a:r>
          </a:p>
          <a:p>
            <a:pPr algn="just">
              <a:buFont typeface="Arial" panose="020B0604020202020204" pitchFamily="34" charset="0"/>
              <a:buChar char="•"/>
            </a:pPr>
            <a:r>
              <a:rPr lang="en-US" b="0" i="0" dirty="0">
                <a:solidFill>
                  <a:srgbClr val="000000"/>
                </a:solidFill>
                <a:effectLst/>
                <a:latin typeface="inter-regular"/>
              </a:rPr>
              <a:t>The agent interacts with the environment and explores it by itself. The primary goal of an agent in reinforcement learning is to improve the performance by getting the maximum positive rewards.</a:t>
            </a:r>
          </a:p>
          <a:p>
            <a:endParaRPr lang="en-CA" dirty="0"/>
          </a:p>
        </p:txBody>
      </p:sp>
    </p:spTree>
    <p:extLst>
      <p:ext uri="{BB962C8B-B14F-4D97-AF65-F5344CB8AC3E}">
        <p14:creationId xmlns:p14="http://schemas.microsoft.com/office/powerpoint/2010/main" val="1095862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EB3E-0D73-4520-9114-BE3A9F4C8D0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FF9AF65-CBB7-45C9-824D-286CA2009FA6}"/>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87C9E34B-86E8-4599-838D-0F1268C91079}"/>
              </a:ext>
            </a:extLst>
          </p:cNvPr>
          <p:cNvPicPr>
            <a:picLocks noChangeAspect="1"/>
          </p:cNvPicPr>
          <p:nvPr/>
        </p:nvPicPr>
        <p:blipFill>
          <a:blip r:embed="rId2"/>
          <a:stretch>
            <a:fillRect/>
          </a:stretch>
        </p:blipFill>
        <p:spPr>
          <a:xfrm>
            <a:off x="2488176" y="2587752"/>
            <a:ext cx="7353300" cy="3648075"/>
          </a:xfrm>
          <a:prstGeom prst="rect">
            <a:avLst/>
          </a:prstGeom>
        </p:spPr>
      </p:pic>
    </p:spTree>
    <p:extLst>
      <p:ext uri="{BB962C8B-B14F-4D97-AF65-F5344CB8AC3E}">
        <p14:creationId xmlns:p14="http://schemas.microsoft.com/office/powerpoint/2010/main" val="127776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BF00-2857-4C11-94EA-2CE08144976C}"/>
              </a:ext>
            </a:extLst>
          </p:cNvPr>
          <p:cNvSpPr>
            <a:spLocks noGrp="1"/>
          </p:cNvSpPr>
          <p:nvPr>
            <p:ph type="title"/>
          </p:nvPr>
        </p:nvSpPr>
        <p:spPr/>
        <p:txBody>
          <a:bodyPr/>
          <a:lstStyle/>
          <a:p>
            <a:r>
              <a:rPr lang="en-CA" dirty="0"/>
              <a:t>Modified forms of RL</a:t>
            </a:r>
          </a:p>
        </p:txBody>
      </p:sp>
      <p:sp>
        <p:nvSpPr>
          <p:cNvPr id="3" name="Content Placeholder 2">
            <a:extLst>
              <a:ext uri="{FF2B5EF4-FFF2-40B4-BE49-F238E27FC236}">
                <a16:creationId xmlns:a16="http://schemas.microsoft.com/office/drawing/2014/main" id="{27EE5298-4746-4290-A692-1837873BE19A}"/>
              </a:ext>
            </a:extLst>
          </p:cNvPr>
          <p:cNvSpPr>
            <a:spLocks noGrp="1"/>
          </p:cNvSpPr>
          <p:nvPr>
            <p:ph idx="1"/>
          </p:nvPr>
        </p:nvSpPr>
        <p:spPr/>
        <p:txBody>
          <a:bodyPr/>
          <a:lstStyle/>
          <a:p>
            <a:r>
              <a:rPr lang="en-CA" dirty="0"/>
              <a:t>Deep RL</a:t>
            </a:r>
          </a:p>
          <a:p>
            <a:r>
              <a:rPr lang="en-CA" dirty="0"/>
              <a:t>Multi-agent RL</a:t>
            </a:r>
          </a:p>
          <a:p>
            <a:r>
              <a:rPr lang="en-CA" dirty="0"/>
              <a:t>Inverse RL</a:t>
            </a:r>
          </a:p>
        </p:txBody>
      </p:sp>
    </p:spTree>
    <p:extLst>
      <p:ext uri="{BB962C8B-B14F-4D97-AF65-F5344CB8AC3E}">
        <p14:creationId xmlns:p14="http://schemas.microsoft.com/office/powerpoint/2010/main" val="1267482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57F1-577C-45CB-B85C-3057ABFC14B3}"/>
              </a:ext>
            </a:extLst>
          </p:cNvPr>
          <p:cNvSpPr>
            <a:spLocks noGrp="1"/>
          </p:cNvSpPr>
          <p:nvPr>
            <p:ph type="title"/>
          </p:nvPr>
        </p:nvSpPr>
        <p:spPr/>
        <p:txBody>
          <a:bodyPr/>
          <a:lstStyle/>
          <a:p>
            <a:r>
              <a:rPr lang="en-CA" dirty="0"/>
              <a:t>Multi-agent </a:t>
            </a:r>
            <a:r>
              <a:rPr lang="en-CA" dirty="0" err="1"/>
              <a:t>rl</a:t>
            </a:r>
            <a:endParaRPr lang="en-CA" dirty="0"/>
          </a:p>
        </p:txBody>
      </p:sp>
      <p:pic>
        <p:nvPicPr>
          <p:cNvPr id="5" name="Content Placeholder 4">
            <a:extLst>
              <a:ext uri="{FF2B5EF4-FFF2-40B4-BE49-F238E27FC236}">
                <a16:creationId xmlns:a16="http://schemas.microsoft.com/office/drawing/2014/main" id="{C69F683D-4441-4A20-8F8A-02289213453A}"/>
              </a:ext>
            </a:extLst>
          </p:cNvPr>
          <p:cNvPicPr>
            <a:picLocks noGrp="1" noChangeAspect="1"/>
          </p:cNvPicPr>
          <p:nvPr>
            <p:ph idx="1"/>
          </p:nvPr>
        </p:nvPicPr>
        <p:blipFill>
          <a:blip r:embed="rId2"/>
          <a:stretch>
            <a:fillRect/>
          </a:stretch>
        </p:blipFill>
        <p:spPr>
          <a:xfrm>
            <a:off x="2536344" y="2587625"/>
            <a:ext cx="7116137" cy="3594100"/>
          </a:xfrm>
        </p:spPr>
      </p:pic>
    </p:spTree>
    <p:extLst>
      <p:ext uri="{BB962C8B-B14F-4D97-AF65-F5344CB8AC3E}">
        <p14:creationId xmlns:p14="http://schemas.microsoft.com/office/powerpoint/2010/main" val="828949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971A-FD46-46FD-AC48-782B9DDA916B}"/>
              </a:ext>
            </a:extLst>
          </p:cNvPr>
          <p:cNvSpPr>
            <a:spLocks noGrp="1"/>
          </p:cNvSpPr>
          <p:nvPr>
            <p:ph type="title"/>
          </p:nvPr>
        </p:nvSpPr>
        <p:spPr/>
        <p:txBody>
          <a:bodyPr/>
          <a:lstStyle/>
          <a:p>
            <a:r>
              <a:rPr lang="en-CA" dirty="0"/>
              <a:t>EXAMPLE</a:t>
            </a:r>
          </a:p>
        </p:txBody>
      </p:sp>
      <p:sp>
        <p:nvSpPr>
          <p:cNvPr id="3" name="Content Placeholder 2">
            <a:extLst>
              <a:ext uri="{FF2B5EF4-FFF2-40B4-BE49-F238E27FC236}">
                <a16:creationId xmlns:a16="http://schemas.microsoft.com/office/drawing/2014/main" id="{832B2AF6-1AB5-4606-B457-DD92F4A899D1}"/>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E35CBB7-4B93-4889-ACFD-6EC7B1E35769}"/>
              </a:ext>
            </a:extLst>
          </p:cNvPr>
          <p:cNvPicPr>
            <a:picLocks noChangeAspect="1"/>
          </p:cNvPicPr>
          <p:nvPr/>
        </p:nvPicPr>
        <p:blipFill>
          <a:blip r:embed="rId2"/>
          <a:stretch>
            <a:fillRect/>
          </a:stretch>
        </p:blipFill>
        <p:spPr>
          <a:xfrm>
            <a:off x="2336863" y="3153235"/>
            <a:ext cx="7515225" cy="2714625"/>
          </a:xfrm>
          <a:prstGeom prst="rect">
            <a:avLst/>
          </a:prstGeom>
        </p:spPr>
      </p:pic>
    </p:spTree>
    <p:extLst>
      <p:ext uri="{BB962C8B-B14F-4D97-AF65-F5344CB8AC3E}">
        <p14:creationId xmlns:p14="http://schemas.microsoft.com/office/powerpoint/2010/main" val="784347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F0D0-8972-4191-A38C-BB1896796269}"/>
              </a:ext>
            </a:extLst>
          </p:cNvPr>
          <p:cNvSpPr>
            <a:spLocks noGrp="1"/>
          </p:cNvSpPr>
          <p:nvPr>
            <p:ph type="title"/>
          </p:nvPr>
        </p:nvSpPr>
        <p:spPr/>
        <p:txBody>
          <a:bodyPr/>
          <a:lstStyle/>
          <a:p>
            <a:r>
              <a:rPr lang="en-CA" dirty="0"/>
              <a:t>INVERSE RL</a:t>
            </a:r>
          </a:p>
        </p:txBody>
      </p:sp>
      <p:sp>
        <p:nvSpPr>
          <p:cNvPr id="3" name="Content Placeholder 2">
            <a:extLst>
              <a:ext uri="{FF2B5EF4-FFF2-40B4-BE49-F238E27FC236}">
                <a16:creationId xmlns:a16="http://schemas.microsoft.com/office/drawing/2014/main" id="{12D553DE-B996-44E9-A28D-7E111A0A7F47}"/>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E92B8524-3F2C-42D0-8C0C-7BC7FDBFD396}"/>
              </a:ext>
            </a:extLst>
          </p:cNvPr>
          <p:cNvPicPr>
            <a:picLocks noChangeAspect="1"/>
          </p:cNvPicPr>
          <p:nvPr/>
        </p:nvPicPr>
        <p:blipFill>
          <a:blip r:embed="rId2"/>
          <a:stretch>
            <a:fillRect/>
          </a:stretch>
        </p:blipFill>
        <p:spPr>
          <a:xfrm>
            <a:off x="960120" y="2631948"/>
            <a:ext cx="6629400" cy="1752600"/>
          </a:xfrm>
          <a:prstGeom prst="rect">
            <a:avLst/>
          </a:prstGeom>
        </p:spPr>
      </p:pic>
    </p:spTree>
    <p:extLst>
      <p:ext uri="{BB962C8B-B14F-4D97-AF65-F5344CB8AC3E}">
        <p14:creationId xmlns:p14="http://schemas.microsoft.com/office/powerpoint/2010/main" val="323075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1D4-582D-44F2-8A6B-B8D0CF721FC1}"/>
              </a:ext>
            </a:extLst>
          </p:cNvPr>
          <p:cNvSpPr>
            <a:spLocks noGrp="1"/>
          </p:cNvSpPr>
          <p:nvPr>
            <p:ph type="title"/>
          </p:nvPr>
        </p:nvSpPr>
        <p:spPr/>
        <p:txBody>
          <a:bodyPr/>
          <a:lstStyle/>
          <a:p>
            <a:r>
              <a:rPr lang="en-CA" dirty="0"/>
              <a:t>Readings</a:t>
            </a:r>
          </a:p>
        </p:txBody>
      </p:sp>
      <p:sp>
        <p:nvSpPr>
          <p:cNvPr id="3" name="Content Placeholder 2">
            <a:extLst>
              <a:ext uri="{FF2B5EF4-FFF2-40B4-BE49-F238E27FC236}">
                <a16:creationId xmlns:a16="http://schemas.microsoft.com/office/drawing/2014/main" id="{438DDBC6-3E60-49F5-9EA4-A9413742C91C}"/>
              </a:ext>
            </a:extLst>
          </p:cNvPr>
          <p:cNvSpPr>
            <a:spLocks noGrp="1"/>
          </p:cNvSpPr>
          <p:nvPr>
            <p:ph idx="1"/>
          </p:nvPr>
        </p:nvSpPr>
        <p:spPr/>
        <p:txBody>
          <a:bodyPr/>
          <a:lstStyle/>
          <a:p>
            <a:r>
              <a:rPr lang="en-CA" dirty="0"/>
              <a:t>http://www.javatpoint.com/reinforcement-learning</a:t>
            </a:r>
          </a:p>
        </p:txBody>
      </p:sp>
    </p:spTree>
    <p:extLst>
      <p:ext uri="{BB962C8B-B14F-4D97-AF65-F5344CB8AC3E}">
        <p14:creationId xmlns:p14="http://schemas.microsoft.com/office/powerpoint/2010/main" val="59036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9B58-4978-4519-BAC8-DBDB04298BF0}"/>
              </a:ext>
            </a:extLst>
          </p:cNvPr>
          <p:cNvSpPr>
            <a:spLocks noGrp="1"/>
          </p:cNvSpPr>
          <p:nvPr>
            <p:ph type="title"/>
          </p:nvPr>
        </p:nvSpPr>
        <p:spPr/>
        <p:txBody>
          <a:bodyPr/>
          <a:lstStyle/>
          <a:p>
            <a:r>
              <a:rPr lang="en-CA" dirty="0"/>
              <a:t>Terms </a:t>
            </a:r>
          </a:p>
        </p:txBody>
      </p:sp>
      <p:sp>
        <p:nvSpPr>
          <p:cNvPr id="3" name="Content Placeholder 2">
            <a:extLst>
              <a:ext uri="{FF2B5EF4-FFF2-40B4-BE49-F238E27FC236}">
                <a16:creationId xmlns:a16="http://schemas.microsoft.com/office/drawing/2014/main" id="{1E630BEC-6049-4C78-ADD3-1E645DCF5DFB}"/>
              </a:ext>
            </a:extLst>
          </p:cNvPr>
          <p:cNvSpPr>
            <a:spLocks noGrp="1"/>
          </p:cNvSpPr>
          <p:nvPr>
            <p:ph idx="1"/>
          </p:nvPr>
        </p:nvSpPr>
        <p:spPr/>
        <p:txBody>
          <a:bodyPr/>
          <a:lstStyle/>
          <a:p>
            <a:r>
              <a:rPr lang="en-CA" dirty="0"/>
              <a:t>Agent (the learner): Agents observe and explore the environment to learn</a:t>
            </a:r>
          </a:p>
          <a:p>
            <a:r>
              <a:rPr lang="en-CA" dirty="0"/>
              <a:t>Environment : Agent’s Learning area</a:t>
            </a:r>
          </a:p>
          <a:p>
            <a:r>
              <a:rPr lang="en-CA" dirty="0"/>
              <a:t>Action: Agent’s choice of activity in a state</a:t>
            </a:r>
          </a:p>
          <a:p>
            <a:r>
              <a:rPr lang="en-CA" dirty="0"/>
              <a:t>Reward: prize for taking a right or wrong action </a:t>
            </a:r>
          </a:p>
          <a:p>
            <a:endParaRPr lang="en-CA" dirty="0"/>
          </a:p>
        </p:txBody>
      </p:sp>
    </p:spTree>
    <p:extLst>
      <p:ext uri="{BB962C8B-B14F-4D97-AF65-F5344CB8AC3E}">
        <p14:creationId xmlns:p14="http://schemas.microsoft.com/office/powerpoint/2010/main" val="121178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8AA7-841D-43A8-8CED-70218D7DFE51}"/>
              </a:ext>
            </a:extLst>
          </p:cNvPr>
          <p:cNvSpPr>
            <a:spLocks noGrp="1"/>
          </p:cNvSpPr>
          <p:nvPr>
            <p:ph type="title"/>
          </p:nvPr>
        </p:nvSpPr>
        <p:spPr/>
        <p:txBody>
          <a:bodyPr/>
          <a:lstStyle/>
          <a:p>
            <a:r>
              <a:rPr lang="en-CA" dirty="0"/>
              <a:t>Reward</a:t>
            </a:r>
          </a:p>
        </p:txBody>
      </p:sp>
      <p:sp>
        <p:nvSpPr>
          <p:cNvPr id="3" name="Content Placeholder 2">
            <a:extLst>
              <a:ext uri="{FF2B5EF4-FFF2-40B4-BE49-F238E27FC236}">
                <a16:creationId xmlns:a16="http://schemas.microsoft.com/office/drawing/2014/main" id="{A16CF68A-68FB-4D31-818E-FCEECFC85225}"/>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B52482AA-A03B-4A6F-A85A-D6D14BFBD1BD}"/>
              </a:ext>
            </a:extLst>
          </p:cNvPr>
          <p:cNvPicPr>
            <a:picLocks noChangeAspect="1"/>
          </p:cNvPicPr>
          <p:nvPr/>
        </p:nvPicPr>
        <p:blipFill>
          <a:blip r:embed="rId2"/>
          <a:stretch>
            <a:fillRect/>
          </a:stretch>
        </p:blipFill>
        <p:spPr>
          <a:xfrm>
            <a:off x="2028825" y="2266950"/>
            <a:ext cx="8134350" cy="2324100"/>
          </a:xfrm>
          <a:prstGeom prst="rect">
            <a:avLst/>
          </a:prstGeom>
        </p:spPr>
      </p:pic>
    </p:spTree>
    <p:extLst>
      <p:ext uri="{BB962C8B-B14F-4D97-AF65-F5344CB8AC3E}">
        <p14:creationId xmlns:p14="http://schemas.microsoft.com/office/powerpoint/2010/main" val="41469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77C4-C419-44D1-A0EC-1762E891585A}"/>
              </a:ext>
            </a:extLst>
          </p:cNvPr>
          <p:cNvSpPr>
            <a:spLocks noGrp="1"/>
          </p:cNvSpPr>
          <p:nvPr>
            <p:ph type="title"/>
          </p:nvPr>
        </p:nvSpPr>
        <p:spPr/>
        <p:txBody>
          <a:bodyPr/>
          <a:lstStyle/>
          <a:p>
            <a:r>
              <a:rPr lang="en-CA" dirty="0"/>
              <a:t>POLICY</a:t>
            </a:r>
          </a:p>
        </p:txBody>
      </p:sp>
      <p:sp>
        <p:nvSpPr>
          <p:cNvPr id="3" name="Content Placeholder 2">
            <a:extLst>
              <a:ext uri="{FF2B5EF4-FFF2-40B4-BE49-F238E27FC236}">
                <a16:creationId xmlns:a16="http://schemas.microsoft.com/office/drawing/2014/main" id="{B99C0C9D-21A9-459B-9754-23708DC0671C}"/>
              </a:ext>
            </a:extLst>
          </p:cNvPr>
          <p:cNvSpPr>
            <a:spLocks noGrp="1"/>
          </p:cNvSpPr>
          <p:nvPr>
            <p:ph idx="1"/>
          </p:nvPr>
        </p:nvSpPr>
        <p:spPr/>
        <p:txBody>
          <a:bodyPr/>
          <a:lstStyle/>
          <a:p>
            <a:r>
              <a:rPr lang="en-CA" dirty="0"/>
              <a:t>Strategy for deciding the best action</a:t>
            </a:r>
          </a:p>
        </p:txBody>
      </p:sp>
    </p:spTree>
    <p:extLst>
      <p:ext uri="{BB962C8B-B14F-4D97-AF65-F5344CB8AC3E}">
        <p14:creationId xmlns:p14="http://schemas.microsoft.com/office/powerpoint/2010/main" val="1702363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C8D0-14E0-4A1E-965D-90E887E4E47E}"/>
              </a:ext>
            </a:extLst>
          </p:cNvPr>
          <p:cNvSpPr>
            <a:spLocks noGrp="1"/>
          </p:cNvSpPr>
          <p:nvPr>
            <p:ph type="title"/>
          </p:nvPr>
        </p:nvSpPr>
        <p:spPr/>
        <p:txBody>
          <a:bodyPr/>
          <a:lstStyle/>
          <a:p>
            <a:r>
              <a:rPr lang="en-CA" dirty="0"/>
              <a:t>Goal</a:t>
            </a:r>
          </a:p>
        </p:txBody>
      </p:sp>
      <p:sp>
        <p:nvSpPr>
          <p:cNvPr id="3" name="Content Placeholder 2">
            <a:extLst>
              <a:ext uri="{FF2B5EF4-FFF2-40B4-BE49-F238E27FC236}">
                <a16:creationId xmlns:a16="http://schemas.microsoft.com/office/drawing/2014/main" id="{A7CAD2A2-D6D0-4EF7-A67D-D312CD273912}"/>
              </a:ext>
            </a:extLst>
          </p:cNvPr>
          <p:cNvSpPr>
            <a:spLocks noGrp="1"/>
          </p:cNvSpPr>
          <p:nvPr>
            <p:ph idx="1"/>
          </p:nvPr>
        </p:nvSpPr>
        <p:spPr/>
        <p:txBody>
          <a:bodyPr/>
          <a:lstStyle/>
          <a:p>
            <a:r>
              <a:rPr lang="en-CA" dirty="0"/>
              <a:t>Agent’s mission</a:t>
            </a:r>
          </a:p>
        </p:txBody>
      </p:sp>
    </p:spTree>
    <p:extLst>
      <p:ext uri="{BB962C8B-B14F-4D97-AF65-F5344CB8AC3E}">
        <p14:creationId xmlns:p14="http://schemas.microsoft.com/office/powerpoint/2010/main" val="118213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3FFF-1786-4FCA-BD49-466D27FB81E8}"/>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14CAF511-6C08-4F57-AB84-F008D28E21E8}"/>
              </a:ext>
            </a:extLst>
          </p:cNvPr>
          <p:cNvSpPr>
            <a:spLocks noGrp="1"/>
          </p:cNvSpPr>
          <p:nvPr>
            <p:ph idx="1"/>
          </p:nvPr>
        </p:nvSpPr>
        <p:spPr/>
        <p:txBody>
          <a:bodyPr>
            <a:normAutofit fontScale="62500" lnSpcReduction="2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b="0" i="0" dirty="0">
                <a:solidFill>
                  <a:srgbClr val="000000"/>
                </a:solidFill>
                <a:effectLst/>
                <a:latin typeface="inter-regular"/>
              </a:rPr>
              <a:t> It is expected long-term retuned with the discount factor and opposite to the short-term reward.</a:t>
            </a:r>
          </a:p>
          <a:p>
            <a:pPr algn="just">
              <a:buFont typeface="Arial" panose="020B0604020202020204" pitchFamily="34" charset="0"/>
              <a:buChar char="•"/>
            </a:pPr>
            <a:r>
              <a:rPr lang="en-US" b="1" i="0" dirty="0">
                <a:solidFill>
                  <a:srgbClr val="000000"/>
                </a:solidFill>
                <a:effectLst/>
                <a:latin typeface="inter-bold"/>
              </a:rPr>
              <a:t>Q-value():</a:t>
            </a:r>
            <a:r>
              <a:rPr lang="en-US" b="0" i="0" dirty="0">
                <a:solidFill>
                  <a:srgbClr val="000000"/>
                </a:solidFill>
                <a:effectLst/>
                <a:latin typeface="inter-regular"/>
              </a:rPr>
              <a:t> It is mostly similar to the value, but it takes one additional parameter as a current action (a).</a:t>
            </a:r>
          </a:p>
          <a:p>
            <a:endParaRPr lang="en-CA" dirty="0"/>
          </a:p>
        </p:txBody>
      </p:sp>
    </p:spTree>
    <p:extLst>
      <p:ext uri="{BB962C8B-B14F-4D97-AF65-F5344CB8AC3E}">
        <p14:creationId xmlns:p14="http://schemas.microsoft.com/office/powerpoint/2010/main" val="425284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6A53-DDB5-4B21-BDCE-633642932246}"/>
              </a:ext>
            </a:extLst>
          </p:cNvPr>
          <p:cNvSpPr>
            <a:spLocks noGrp="1"/>
          </p:cNvSpPr>
          <p:nvPr>
            <p:ph type="title"/>
          </p:nvPr>
        </p:nvSpPr>
        <p:spPr/>
        <p:txBody>
          <a:bodyPr/>
          <a:lstStyle/>
          <a:p>
            <a:r>
              <a:rPr lang="en-CA" dirty="0"/>
              <a:t>EXAMPLE</a:t>
            </a:r>
          </a:p>
        </p:txBody>
      </p:sp>
      <p:sp>
        <p:nvSpPr>
          <p:cNvPr id="3" name="Content Placeholder 2">
            <a:extLst>
              <a:ext uri="{FF2B5EF4-FFF2-40B4-BE49-F238E27FC236}">
                <a16:creationId xmlns:a16="http://schemas.microsoft.com/office/drawing/2014/main" id="{7272DAAF-4627-4319-AE63-9E84EACD1C18}"/>
              </a:ext>
            </a:extLst>
          </p:cNvPr>
          <p:cNvSpPr>
            <a:spLocks noGrp="1"/>
          </p:cNvSpPr>
          <p:nvPr>
            <p:ph idx="1"/>
          </p:nvPr>
        </p:nvSpPr>
        <p:spPr>
          <a:xfrm>
            <a:off x="1523999" y="2625851"/>
            <a:ext cx="6056757" cy="3593592"/>
          </a:xfrm>
        </p:spPr>
        <p:txBody>
          <a:bodyPr>
            <a:normAutofit fontScale="85000" lnSpcReduction="20000"/>
          </a:bodyPr>
          <a:lstStyle/>
          <a:p>
            <a:pPr algn="just">
              <a:buFont typeface="Arial" panose="020B0604020202020204" pitchFamily="34" charset="0"/>
              <a:buChar char="•"/>
            </a:pPr>
            <a:r>
              <a:rPr lang="en-US" b="0" i="0" dirty="0">
                <a:solidFill>
                  <a:srgbClr val="000000"/>
                </a:solidFill>
                <a:effectLst/>
                <a:latin typeface="inter-regular"/>
              </a:rPr>
              <a:t>Suppose there is an AI agent present within a maze environment, and his goal is to find the diamond. </a:t>
            </a:r>
          </a:p>
          <a:p>
            <a:pPr algn="just">
              <a:buFont typeface="Arial" panose="020B0604020202020204" pitchFamily="34" charset="0"/>
              <a:buChar char="•"/>
            </a:pPr>
            <a:r>
              <a:rPr lang="en-US" b="0" i="0" dirty="0">
                <a:solidFill>
                  <a:srgbClr val="000000"/>
                </a:solidFill>
                <a:effectLst/>
                <a:latin typeface="inter-regular"/>
              </a:rPr>
              <a:t>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b="0" i="0" dirty="0">
                <a:solidFill>
                  <a:srgbClr val="000000"/>
                </a:solidFill>
                <a:effectLst/>
                <a:latin typeface="inter-regular"/>
              </a:rPr>
              <a:t>The agent continues doing these three things (</a:t>
            </a:r>
            <a:r>
              <a:rPr lang="en-US" b="1" i="0" dirty="0">
                <a:solidFill>
                  <a:srgbClr val="000000"/>
                </a:solidFill>
                <a:effectLst/>
                <a:latin typeface="inter-bold"/>
              </a:rPr>
              <a:t>take action, change state/remain in the same state, and get feedback</a:t>
            </a:r>
            <a:r>
              <a:rPr lang="en-US" b="0" i="0" dirty="0">
                <a:solidFill>
                  <a:srgbClr val="000000"/>
                </a:solidFill>
                <a:effectLst/>
                <a:latin typeface="inter-regular"/>
              </a:rPr>
              <a:t>), and by doing these actions, he learns and explores the environment.</a:t>
            </a:r>
          </a:p>
          <a:p>
            <a:endParaRPr lang="en-CA" dirty="0"/>
          </a:p>
        </p:txBody>
      </p:sp>
      <p:pic>
        <p:nvPicPr>
          <p:cNvPr id="1026" name="Picture 2" descr="What is Reinforcement Learning">
            <a:extLst>
              <a:ext uri="{FF2B5EF4-FFF2-40B4-BE49-F238E27FC236}">
                <a16:creationId xmlns:a16="http://schemas.microsoft.com/office/drawing/2014/main" id="{02BB2772-D3C3-4F74-B702-D44362085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220" y="2550985"/>
            <a:ext cx="41529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454534"/>
      </p:ext>
    </p:extLst>
  </p:cSld>
  <p:clrMapOvr>
    <a:masterClrMapping/>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33A3E"/>
      </a:dk2>
      <a:lt2>
        <a:srgbClr val="E3E8E2"/>
      </a:lt2>
      <a:accent1>
        <a:srgbClr val="CF75E7"/>
      </a:accent1>
      <a:accent2>
        <a:srgbClr val="8A57E2"/>
      </a:accent2>
      <a:accent3>
        <a:srgbClr val="757BE7"/>
      </a:accent3>
      <a:accent4>
        <a:srgbClr val="5797E2"/>
      </a:accent4>
      <a:accent5>
        <a:srgbClr val="3FB2C2"/>
      </a:accent5>
      <a:accent6>
        <a:srgbClr val="46B594"/>
      </a:accent6>
      <a:hlink>
        <a:srgbClr val="638F56"/>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245</TotalTime>
  <Words>714</Words>
  <Application>Microsoft Office PowerPoint</Application>
  <PresentationFormat>Widescreen</PresentationFormat>
  <Paragraphs>70</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-apple-system</vt:lpstr>
      <vt:lpstr>Arial</vt:lpstr>
      <vt:lpstr>charter</vt:lpstr>
      <vt:lpstr>erdana</vt:lpstr>
      <vt:lpstr>Franklin Gothic Demi Cond</vt:lpstr>
      <vt:lpstr>Franklin Gothic Medium</vt:lpstr>
      <vt:lpstr>inter-bold</vt:lpstr>
      <vt:lpstr>inter-regular</vt:lpstr>
      <vt:lpstr>Wingdings</vt:lpstr>
      <vt:lpstr>JuxtaposeVTI</vt:lpstr>
      <vt:lpstr>Reinforcement Learning</vt:lpstr>
      <vt:lpstr>Reinforcement learning</vt:lpstr>
      <vt:lpstr>RL</vt:lpstr>
      <vt:lpstr>Terms </vt:lpstr>
      <vt:lpstr>Reward</vt:lpstr>
      <vt:lpstr>POLICY</vt:lpstr>
      <vt:lpstr>Goal</vt:lpstr>
      <vt:lpstr>Summary</vt:lpstr>
      <vt:lpstr>EXAMPLE</vt:lpstr>
      <vt:lpstr>Environment model</vt:lpstr>
      <vt:lpstr>Model free</vt:lpstr>
      <vt:lpstr>MODEL BASED</vt:lpstr>
      <vt:lpstr>Types of tasks</vt:lpstr>
      <vt:lpstr>PowerPoint Presentation</vt:lpstr>
      <vt:lpstr>EPISODIC EXAMPLE</vt:lpstr>
      <vt:lpstr>Rl sOLUTION</vt:lpstr>
      <vt:lpstr>Approaches to implement Reinforcement Learning </vt:lpstr>
      <vt:lpstr>RL ALGORITHMS</vt:lpstr>
      <vt:lpstr>Monte carlo method</vt:lpstr>
      <vt:lpstr>EXAMPLE</vt:lpstr>
      <vt:lpstr>Q-Table</vt:lpstr>
      <vt:lpstr>TEMPORAL DIFFERNCE METHOD</vt:lpstr>
      <vt:lpstr>Monte carlo (in detail)</vt:lpstr>
      <vt:lpstr>Exploration and exploitation</vt:lpstr>
      <vt:lpstr>PowerPoint Presentation</vt:lpstr>
      <vt:lpstr>Two ways</vt:lpstr>
      <vt:lpstr>PowerPoint Presentation</vt:lpstr>
      <vt:lpstr>Monte CARLO PROCESS</vt:lpstr>
      <vt:lpstr>POLICIES</vt:lpstr>
      <vt:lpstr>PowerPoint Presentation</vt:lpstr>
      <vt:lpstr>Modified forms of RL</vt:lpstr>
      <vt:lpstr>Multi-agent rl</vt:lpstr>
      <vt:lpstr>EXAMPLE</vt:lpstr>
      <vt:lpstr>INVERSE RL</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 Sukhchandan</dc:creator>
  <cp:lastModifiedBy>. Sukhchandan</cp:lastModifiedBy>
  <cp:revision>19</cp:revision>
  <dcterms:created xsi:type="dcterms:W3CDTF">2021-11-30T15:44:34Z</dcterms:created>
  <dcterms:modified xsi:type="dcterms:W3CDTF">2021-11-30T19:50:33Z</dcterms:modified>
</cp:coreProperties>
</file>